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95" r:id="rId5"/>
    <p:sldId id="261" r:id="rId6"/>
    <p:sldId id="262" r:id="rId7"/>
    <p:sldId id="294" r:id="rId8"/>
    <p:sldId id="296" r:id="rId9"/>
    <p:sldId id="268" r:id="rId10"/>
    <p:sldId id="257" r:id="rId11"/>
    <p:sldId id="264" r:id="rId12"/>
    <p:sldId id="265" r:id="rId13"/>
    <p:sldId id="266" r:id="rId14"/>
    <p:sldId id="284" r:id="rId15"/>
    <p:sldId id="282" r:id="rId16"/>
    <p:sldId id="283" r:id="rId17"/>
    <p:sldId id="285" r:id="rId18"/>
    <p:sldId id="287" r:id="rId19"/>
    <p:sldId id="286" r:id="rId20"/>
    <p:sldId id="275" r:id="rId21"/>
    <p:sldId id="269" r:id="rId22"/>
    <p:sldId id="260" r:id="rId23"/>
    <p:sldId id="270" r:id="rId24"/>
    <p:sldId id="263" r:id="rId25"/>
    <p:sldId id="271" r:id="rId26"/>
    <p:sldId id="274" r:id="rId27"/>
    <p:sldId id="273" r:id="rId28"/>
    <p:sldId id="292" r:id="rId29"/>
    <p:sldId id="276" r:id="rId30"/>
    <p:sldId id="277" r:id="rId31"/>
    <p:sldId id="278" r:id="rId32"/>
    <p:sldId id="272" r:id="rId33"/>
    <p:sldId id="288" r:id="rId34"/>
    <p:sldId id="279" r:id="rId35"/>
    <p:sldId id="289" r:id="rId36"/>
    <p:sldId id="280" r:id="rId37"/>
    <p:sldId id="281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FDC86-52DA-4D45-93BD-49598817835A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24C4A-0083-437C-ADB4-8E1083E48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8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60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9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73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1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59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2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6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8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03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8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91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80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4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83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7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3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7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2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6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1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0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6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24C4A-0083-437C-ADB4-8E1083E48D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6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41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3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CS5250 - 2020/2021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F423-BBD5-4F7A-A0D5-A944E2270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ages.cs.wisc.edu/~remzi/OSTEP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sg/Operating-Systems-Internals-Design-Principles/dp/129221429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amazon.sg/Modern-Operating-Systems-Andrew-Tanenbaum/dp/9332575770" TargetMode="External"/><Relationship Id="rId4" Type="http://schemas.openxmlformats.org/officeDocument/2006/relationships/hyperlink" Target="https://www.amazon.sg/Operating-System-Concepts-Abraham-Silberschatz/dp/1118093755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8545"/>
          </a:xfrm>
        </p:spPr>
        <p:txBody>
          <a:bodyPr>
            <a:normAutofit/>
          </a:bodyPr>
          <a:lstStyle/>
          <a:p>
            <a:r>
              <a:rPr lang="en-US" sz="4400" dirty="0"/>
              <a:t>CS5250: Advanced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AY2021-2022 Semester 2</a:t>
            </a:r>
          </a:p>
          <a:p>
            <a:endParaRPr lang="en-US" dirty="0"/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FF3300"/>
                </a:solidFill>
              </a:rPr>
              <a:t>Weng-Fai Wong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FF3300"/>
                </a:solidFill>
              </a:rPr>
              <a:t>COM2-03-56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rgbClr val="FF3300"/>
                </a:solidFill>
              </a:rPr>
              <a:t>wongwf@nus.edu.sg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0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an Operating Systems?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level programs that sits between the hardware and user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0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Functions of an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 computer system’s resources</a:t>
            </a:r>
          </a:p>
          <a:p>
            <a:endParaRPr lang="en-US" dirty="0"/>
          </a:p>
          <a:p>
            <a:r>
              <a:rPr lang="en-US" dirty="0"/>
              <a:t>Provide user interface</a:t>
            </a:r>
          </a:p>
          <a:p>
            <a:endParaRPr lang="en-US" dirty="0"/>
          </a:p>
          <a:p>
            <a:r>
              <a:rPr lang="en-US" dirty="0"/>
              <a:t>Provide services for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system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Processors (cores)</a:t>
            </a:r>
          </a:p>
          <a:p>
            <a:r>
              <a:rPr lang="en-US" dirty="0"/>
              <a:t>Memory</a:t>
            </a:r>
          </a:p>
          <a:p>
            <a:r>
              <a:rPr lang="en-US" dirty="0" err="1"/>
              <a:t>Input/Output</a:t>
            </a:r>
            <a:r>
              <a:rPr lang="en-US" dirty="0"/>
              <a:t> devices</a:t>
            </a:r>
          </a:p>
          <a:p>
            <a:pPr lvl="1"/>
            <a:r>
              <a:rPr lang="en-US" dirty="0"/>
              <a:t>Keyboard, mouse, monitor, and other human interface devices</a:t>
            </a:r>
          </a:p>
          <a:p>
            <a:pPr lvl="1"/>
            <a:r>
              <a:rPr lang="en-US" dirty="0"/>
              <a:t>Graphics card</a:t>
            </a:r>
          </a:p>
          <a:p>
            <a:pPr lvl="1"/>
            <a:r>
              <a:rPr lang="en-US" dirty="0"/>
              <a:t>Disk storage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Printers, USB devices etc.</a:t>
            </a:r>
          </a:p>
          <a:p>
            <a:r>
              <a:rPr lang="en-US" dirty="0"/>
              <a:t>Data and storage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Other key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abstraction</a:t>
            </a:r>
          </a:p>
          <a:p>
            <a:r>
              <a:rPr lang="en-US" dirty="0"/>
              <a:t>Protection</a:t>
            </a:r>
          </a:p>
          <a:p>
            <a:r>
              <a:rPr lang="en-US" dirty="0"/>
              <a:t>Sharing and data exchange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Interrupt handling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Hardware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regulated access to hardware</a:t>
            </a:r>
          </a:p>
          <a:p>
            <a:r>
              <a:rPr lang="en-US" dirty="0"/>
              <a:t>Manufacturers provide “drivers” – software interfaces</a:t>
            </a:r>
          </a:p>
          <a:p>
            <a:r>
              <a:rPr lang="en-US" dirty="0"/>
              <a:t>Provide book-keeping services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591" r="568" b="22527"/>
          <a:stretch>
            <a:fillRect/>
          </a:stretch>
        </p:blipFill>
        <p:spPr bwMode="auto">
          <a:xfrm>
            <a:off x="4207476" y="3515497"/>
            <a:ext cx="7137400" cy="26003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37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users (especially in a multiuser environment) against other users who may be malicious or plain ignorant</a:t>
            </a:r>
          </a:p>
          <a:p>
            <a:endParaRPr lang="en-US" dirty="0"/>
          </a:p>
          <a:p>
            <a:r>
              <a:rPr lang="en-US" dirty="0"/>
              <a:t>At least two modes of protection enabled with hardware support:</a:t>
            </a:r>
          </a:p>
          <a:p>
            <a:pPr lvl="1"/>
            <a:r>
              <a:rPr lang="en-US" dirty="0"/>
              <a:t>User mode</a:t>
            </a:r>
          </a:p>
          <a:p>
            <a:pPr lvl="1"/>
            <a:r>
              <a:rPr lang="en-US" dirty="0"/>
              <a:t>Supervisor mode (root access)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7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Isolation  vs sharing</a:t>
            </a:r>
          </a:p>
          <a:p>
            <a:r>
              <a:rPr lang="en-US" dirty="0"/>
              <a:t>Need to establish that the sharing is legitimate</a:t>
            </a:r>
          </a:p>
          <a:p>
            <a:r>
              <a:rPr lang="en-US" dirty="0"/>
              <a:t>Inter-process communication</a:t>
            </a:r>
          </a:p>
          <a:p>
            <a:r>
              <a:rPr lang="en-US" dirty="0"/>
              <a:t>Via networking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6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Caching is </a:t>
            </a:r>
            <a:r>
              <a:rPr lang="en-US" dirty="0" err="1"/>
              <a:t>ubiquitious</a:t>
            </a:r>
            <a:endParaRPr lang="en-US" dirty="0"/>
          </a:p>
          <a:p>
            <a:pPr lvl="1"/>
            <a:r>
              <a:rPr lang="en-US" dirty="0"/>
              <a:t>To bridge differences in speeds and capacities</a:t>
            </a:r>
          </a:p>
          <a:p>
            <a:r>
              <a:rPr lang="en-US" dirty="0"/>
              <a:t>Hardware caching</a:t>
            </a:r>
          </a:p>
          <a:p>
            <a:pPr lvl="1"/>
            <a:r>
              <a:rPr lang="en-US" dirty="0"/>
              <a:t>TLB, processor cache, disk caches</a:t>
            </a:r>
          </a:p>
          <a:p>
            <a:r>
              <a:rPr lang="en-US" dirty="0"/>
              <a:t>Software caching</a:t>
            </a:r>
          </a:p>
          <a:p>
            <a:pPr lvl="1"/>
            <a:r>
              <a:rPr lang="en-US" dirty="0"/>
              <a:t>Page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13" y="3311610"/>
            <a:ext cx="4744609" cy="27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wrap="none">
            <a:norm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Interrupt handling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Interrupts – asynchronous to program execution</a:t>
            </a:r>
          </a:p>
          <a:p>
            <a:pPr lvl="1"/>
            <a:r>
              <a:rPr lang="en-US" altLang="en-US" dirty="0"/>
              <a:t>caused by</a:t>
            </a:r>
            <a:r>
              <a:rPr lang="en-US" altLang="en-US" dirty="0">
                <a:solidFill>
                  <a:schemeClr val="accent1"/>
                </a:solidFill>
              </a:rPr>
              <a:t> external events </a:t>
            </a:r>
          </a:p>
          <a:p>
            <a:pPr lvl="1"/>
            <a:r>
              <a:rPr lang="en-US" altLang="en-US" dirty="0"/>
              <a:t>may be handled </a:t>
            </a:r>
            <a:r>
              <a:rPr lang="en-US" altLang="en-US" dirty="0">
                <a:solidFill>
                  <a:schemeClr val="accent1"/>
                </a:solidFill>
              </a:rPr>
              <a:t>between</a:t>
            </a:r>
            <a:r>
              <a:rPr lang="en-US" altLang="en-US" dirty="0"/>
              <a:t> instructions, so can let the instructions currently active in the pipeline </a:t>
            </a:r>
            <a:r>
              <a:rPr lang="en-US" altLang="en-US" i="1" dirty="0"/>
              <a:t>complete</a:t>
            </a:r>
            <a:r>
              <a:rPr lang="en-US" altLang="en-US" dirty="0"/>
              <a:t> before passing control to the OS interrupt handler</a:t>
            </a:r>
          </a:p>
          <a:p>
            <a:pPr lvl="1"/>
            <a:r>
              <a:rPr lang="en-US" altLang="en-US" dirty="0"/>
              <a:t>simply suspend and resume user program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Traps (Exception) – synchronous to program execution</a:t>
            </a:r>
          </a:p>
          <a:p>
            <a:pPr lvl="1"/>
            <a:r>
              <a:rPr lang="en-US" altLang="en-US" dirty="0"/>
              <a:t>caused by</a:t>
            </a:r>
            <a:r>
              <a:rPr lang="en-US" altLang="en-US" dirty="0">
                <a:solidFill>
                  <a:schemeClr val="accent1"/>
                </a:solidFill>
              </a:rPr>
              <a:t> internal events</a:t>
            </a:r>
            <a:endParaRPr lang="en-US" altLang="en-US" dirty="0"/>
          </a:p>
          <a:p>
            <a:pPr lvl="1"/>
            <a:r>
              <a:rPr lang="en-US" altLang="en-US" dirty="0"/>
              <a:t>condition must be remedied by the trap handler for </a:t>
            </a:r>
            <a:r>
              <a:rPr lang="en-US" altLang="en-US" dirty="0">
                <a:solidFill>
                  <a:schemeClr val="accent1"/>
                </a:solidFill>
              </a:rPr>
              <a:t>that</a:t>
            </a:r>
            <a:r>
              <a:rPr lang="en-US" altLang="en-US" dirty="0"/>
              <a:t> instruction, so much stop the offending instruction </a:t>
            </a:r>
            <a:r>
              <a:rPr lang="en-US" altLang="en-US" i="1" dirty="0"/>
              <a:t>midstream</a:t>
            </a:r>
            <a:r>
              <a:rPr lang="en-US" altLang="en-US" dirty="0"/>
              <a:t> in the pipeline and pass control to the OS trap handler</a:t>
            </a:r>
          </a:p>
          <a:p>
            <a:pPr lvl="1"/>
            <a:r>
              <a:rPr lang="en-US" altLang="en-US" dirty="0"/>
              <a:t>the offending instruction may be retried (or simulated by the OS) and the program may continue or it may be aborted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5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065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Interrupt handling </a:t>
            </a:r>
            <a:r>
              <a:rPr lang="en-US" altLang="en-US" dirty="0">
                <a:solidFill>
                  <a:srgbClr val="0070C0"/>
                </a:solidFill>
              </a:rPr>
              <a:t>– examples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overflow</a:t>
            </a:r>
          </a:p>
          <a:p>
            <a:r>
              <a:rPr lang="en-US" dirty="0"/>
              <a:t>Undefined instruction</a:t>
            </a:r>
          </a:p>
          <a:p>
            <a:r>
              <a:rPr lang="en-US" dirty="0"/>
              <a:t>TLB or page fault</a:t>
            </a:r>
          </a:p>
          <a:p>
            <a:r>
              <a:rPr lang="en-US" dirty="0"/>
              <a:t>Segmentation fault</a:t>
            </a:r>
          </a:p>
          <a:p>
            <a:r>
              <a:rPr lang="en-US" dirty="0"/>
              <a:t>I/O service request</a:t>
            </a:r>
          </a:p>
          <a:p>
            <a:r>
              <a:rPr lang="en-US" dirty="0"/>
              <a:t>Hardware malfunction</a:t>
            </a:r>
          </a:p>
          <a:p>
            <a:r>
              <a:rPr lang="en-US" dirty="0"/>
              <a:t>Timer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Objectives of CS5250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Understand the user needs and environmental constraints that drive the design of operating systems</a:t>
            </a:r>
            <a:endParaRPr lang="en-US" dirty="0"/>
          </a:p>
          <a:p>
            <a:pPr lvl="0"/>
            <a:r>
              <a:rPr lang="en-GB" dirty="0"/>
              <a:t>Understand the overall structure and design of any modern operating system especially in how their interact</a:t>
            </a:r>
            <a:endParaRPr lang="en-US" dirty="0"/>
          </a:p>
          <a:p>
            <a:pPr lvl="0"/>
            <a:r>
              <a:rPr lang="en-GB" dirty="0"/>
              <a:t>Understand the </a:t>
            </a:r>
            <a:r>
              <a:rPr lang="en-GB" dirty="0" err="1"/>
              <a:t>tradeoffs</a:t>
            </a:r>
            <a:r>
              <a:rPr lang="en-GB" dirty="0"/>
              <a:t> in the core algorithms and extend or modify them according to user needs </a:t>
            </a:r>
            <a:endParaRPr lang="en-US" dirty="0"/>
          </a:p>
          <a:p>
            <a:pPr lvl="0"/>
            <a:r>
              <a:rPr lang="en-GB" dirty="0"/>
              <a:t>Be equipped to take on more complex systems by being exposed to some of workings of actual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90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Operating Systems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9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Unix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07" y="308920"/>
            <a:ext cx="8402111" cy="55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2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8" y="703750"/>
            <a:ext cx="7364627" cy="551947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92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Microsoft Windows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81" y="1434640"/>
            <a:ext cx="7261525" cy="46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0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Microsoft Windows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942" y="1825625"/>
            <a:ext cx="6584116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3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MacOS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4" y="2094470"/>
            <a:ext cx="10837250" cy="24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MacOS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61" y="1176852"/>
            <a:ext cx="5295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Android 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59" y="1396956"/>
            <a:ext cx="62674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Show Stopper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81" y="1499775"/>
            <a:ext cx="3339945" cy="2267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35" y="1642064"/>
            <a:ext cx="4092222" cy="2267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88" y="4040614"/>
            <a:ext cx="4201668" cy="22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Characteristics of OSes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Syllabus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7734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Operating system design strategies including microkernels, mobile, embedded and real-time operating systems and the component’s interfaces</a:t>
            </a:r>
            <a:endParaRPr lang="en-US" dirty="0"/>
          </a:p>
          <a:p>
            <a:pPr lvl="0"/>
            <a:r>
              <a:rPr lang="en-SG" dirty="0"/>
              <a:t>Priority and resource allocation strategies</a:t>
            </a:r>
            <a:endParaRPr lang="en-US" dirty="0"/>
          </a:p>
          <a:p>
            <a:pPr lvl="0"/>
            <a:r>
              <a:rPr lang="en-SG" dirty="0"/>
              <a:t>Scheduling algorithms</a:t>
            </a:r>
            <a:endParaRPr lang="en-US" dirty="0"/>
          </a:p>
          <a:p>
            <a:pPr lvl="0"/>
            <a:r>
              <a:rPr lang="en-SG" dirty="0"/>
              <a:t>Naming, protection and security</a:t>
            </a:r>
            <a:endParaRPr lang="en-US" dirty="0"/>
          </a:p>
          <a:p>
            <a:pPr lvl="0"/>
            <a:r>
              <a:rPr lang="en-SG" dirty="0"/>
              <a:t>User interface, windowing systems</a:t>
            </a:r>
            <a:endParaRPr lang="en-US" dirty="0"/>
          </a:p>
          <a:p>
            <a:pPr lvl="0"/>
            <a:r>
              <a:rPr lang="en-SG" dirty="0"/>
              <a:t>Distributed and shared objects</a:t>
            </a:r>
            <a:endParaRPr lang="en-US" dirty="0"/>
          </a:p>
          <a:p>
            <a:pPr lvl="0"/>
            <a:r>
              <a:rPr lang="en-SG" dirty="0"/>
              <a:t>File system implementations including network and distributed file systems</a:t>
            </a:r>
            <a:endParaRPr lang="en-US" dirty="0"/>
          </a:p>
          <a:p>
            <a:pPr lvl="0"/>
            <a:r>
              <a:rPr lang="en-SG" dirty="0"/>
              <a:t>Failure and recovery</a:t>
            </a:r>
            <a:endParaRPr lang="en-US" dirty="0"/>
          </a:p>
          <a:p>
            <a:pPr lvl="0"/>
            <a:r>
              <a:rPr lang="en-SG" dirty="0"/>
              <a:t>Virtualization and the Internet-ready OS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5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Types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</a:t>
            </a:r>
          </a:p>
          <a:p>
            <a:pPr lvl="1"/>
            <a:r>
              <a:rPr lang="en-US" dirty="0"/>
              <a:t>Data centers</a:t>
            </a:r>
          </a:p>
          <a:p>
            <a:r>
              <a:rPr lang="en-US" dirty="0"/>
              <a:t>Interactive</a:t>
            </a:r>
          </a:p>
          <a:p>
            <a:pPr lvl="1"/>
            <a:r>
              <a:rPr lang="en-US" dirty="0"/>
              <a:t>PCs</a:t>
            </a:r>
          </a:p>
          <a:p>
            <a:pPr lvl="1"/>
            <a:r>
              <a:rPr lang="en-US" dirty="0"/>
              <a:t>Mobile devices</a:t>
            </a:r>
          </a:p>
          <a:p>
            <a:r>
              <a:rPr lang="en-US" dirty="0"/>
              <a:t>Real-time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Robots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0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Structures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  <a:p>
            <a:r>
              <a:rPr lang="en-US" dirty="0"/>
              <a:t>Microkernel</a:t>
            </a:r>
          </a:p>
          <a:p>
            <a:r>
              <a:rPr lang="en-US" dirty="0"/>
              <a:t>Network OS</a:t>
            </a:r>
          </a:p>
          <a:p>
            <a:r>
              <a:rPr lang="en-US" dirty="0"/>
              <a:t>Distributed OS</a:t>
            </a:r>
          </a:p>
          <a:p>
            <a:r>
              <a:rPr lang="en-US" dirty="0" err="1"/>
              <a:t>Exokernels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Generic 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55" y="1519881"/>
            <a:ext cx="7547111" cy="47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Monolithic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single large process</a:t>
            </a:r>
          </a:p>
          <a:p>
            <a:endParaRPr lang="en-US" dirty="0"/>
          </a:p>
          <a:p>
            <a:r>
              <a:rPr lang="en-US" dirty="0"/>
              <a:t>Runs in a single address space – the kernel space</a:t>
            </a:r>
          </a:p>
          <a:p>
            <a:endParaRPr lang="en-US" dirty="0"/>
          </a:p>
          <a:p>
            <a:r>
              <a:rPr lang="en-US" dirty="0"/>
              <a:t>Often a single binary file loaded at boot time</a:t>
            </a:r>
          </a:p>
          <a:p>
            <a:pPr lvl="1"/>
            <a:r>
              <a:rPr lang="en-US" dirty="0"/>
              <a:t>With other processes and files such as drivers assisting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3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Monolithic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72" y="1321330"/>
            <a:ext cx="8802645" cy="47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kernel supporting minimal essential services</a:t>
            </a:r>
          </a:p>
          <a:p>
            <a:pPr lvl="1"/>
            <a:r>
              <a:rPr lang="en-US" dirty="0"/>
              <a:t>IPC, virtual memory, processing scheduling, interrupt handling, protection</a:t>
            </a:r>
          </a:p>
          <a:p>
            <a:pPr lvl="1"/>
            <a:endParaRPr lang="en-US" dirty="0"/>
          </a:p>
          <a:p>
            <a:r>
              <a:rPr lang="en-US" dirty="0"/>
              <a:t>All other services handled by separate user level server processes</a:t>
            </a:r>
          </a:p>
          <a:p>
            <a:endParaRPr lang="en-US" dirty="0"/>
          </a:p>
          <a:p>
            <a:r>
              <a:rPr lang="en-US" dirty="0"/>
              <a:t>Applications request for services from the server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Microkernel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20735"/>
            <a:ext cx="8182103" cy="368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92" y="2218038"/>
            <a:ext cx="795963" cy="711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390" y="3681106"/>
            <a:ext cx="860983" cy="619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6644" y="5566719"/>
            <a:ext cx="428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MINIX 3 – kernel only 12,000 lines</a:t>
            </a:r>
          </a:p>
        </p:txBody>
      </p:sp>
    </p:spTree>
    <p:extLst>
      <p:ext uri="{BB962C8B-B14F-4D97-AF65-F5344CB8AC3E}">
        <p14:creationId xmlns:p14="http://schemas.microsoft.com/office/powerpoint/2010/main" val="236891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Microkernel – using IPC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2023161"/>
            <a:ext cx="6848475" cy="3676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8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Microkernel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advantage</a:t>
            </a:r>
          </a:p>
          <a:p>
            <a:pPr lvl="1"/>
            <a:r>
              <a:rPr lang="en-US" dirty="0"/>
              <a:t>Principle of Least Privilege</a:t>
            </a:r>
          </a:p>
          <a:p>
            <a:pPr lvl="2"/>
            <a:r>
              <a:rPr lang="en-US" dirty="0"/>
              <a:t>“only enough privilege to do what is required – and no more”</a:t>
            </a:r>
          </a:p>
          <a:p>
            <a:pPr lvl="2"/>
            <a:r>
              <a:rPr lang="en-US" dirty="0"/>
              <a:t>A problem bugging Windows</a:t>
            </a:r>
          </a:p>
          <a:p>
            <a:pPr lvl="2"/>
            <a:endParaRPr lang="en-US" dirty="0"/>
          </a:p>
          <a:p>
            <a:r>
              <a:rPr lang="en-US" dirty="0"/>
              <a:t>Performance disadvantage</a:t>
            </a:r>
          </a:p>
          <a:p>
            <a:pPr lvl="1"/>
            <a:r>
              <a:rPr lang="en-US" dirty="0"/>
              <a:t>IPC requires 2 OS kernel crossing and process scheduling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09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Exokernels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Squeeze kernel even further by removing more of its management duties</a:t>
            </a:r>
          </a:p>
          <a:p>
            <a:endParaRPr lang="en-US" dirty="0"/>
          </a:p>
          <a:p>
            <a:r>
              <a:rPr lang="en-US" dirty="0"/>
              <a:t>Give applications direct access to hardware via libraries</a:t>
            </a:r>
          </a:p>
          <a:p>
            <a:endParaRPr lang="en-US" dirty="0"/>
          </a:p>
          <a:p>
            <a:r>
              <a:rPr lang="en-US" dirty="0"/>
              <a:t>Experimental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But how exactly will we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challenge: we can’t write a complex OS from scratch</a:t>
            </a:r>
          </a:p>
          <a:p>
            <a:pPr lvl="2"/>
            <a:r>
              <a:rPr lang="en-US" dirty="0"/>
              <a:t>Implementing the algorithms we will discuss often requires a lot of infrastructure support</a:t>
            </a:r>
          </a:p>
          <a:p>
            <a:pPr lvl="1"/>
            <a:endParaRPr lang="en-US" dirty="0"/>
          </a:p>
          <a:p>
            <a:r>
              <a:rPr lang="en-US" dirty="0"/>
              <a:t>Deep dive into x86-Linux kernel source code</a:t>
            </a:r>
          </a:p>
          <a:p>
            <a:pPr lvl="1"/>
            <a:r>
              <a:rPr lang="en-US" dirty="0"/>
              <a:t>We will use Linux kernel 5.15.12</a:t>
            </a:r>
          </a:p>
          <a:p>
            <a:endParaRPr lang="en-US" dirty="0"/>
          </a:p>
          <a:p>
            <a:r>
              <a:rPr lang="en-US" dirty="0"/>
              <a:t>Use hands-on assignment to advance our knowledge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61E0B-AB01-498A-BE46-870F4B67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12" y="2664992"/>
            <a:ext cx="2922814" cy="21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4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C/C++ programming</a:t>
            </a:r>
          </a:p>
          <a:p>
            <a:endParaRPr lang="en-US" dirty="0"/>
          </a:p>
          <a:p>
            <a:r>
              <a:rPr lang="en-US" dirty="0"/>
              <a:t>X86 assembly programming (if possible)</a:t>
            </a:r>
          </a:p>
          <a:p>
            <a:endParaRPr lang="en-US" dirty="0"/>
          </a:p>
          <a:p>
            <a:r>
              <a:rPr lang="en-US" dirty="0"/>
              <a:t>A prior undergraduate course in operating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60% continual assessment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Pop quizzes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No tutorial</a:t>
            </a:r>
          </a:p>
          <a:p>
            <a:endParaRPr lang="en-US" sz="3600" dirty="0"/>
          </a:p>
          <a:p>
            <a:r>
              <a:rPr lang="en-US" sz="3600" dirty="0"/>
              <a:t>40% final assessment</a:t>
            </a:r>
          </a:p>
          <a:p>
            <a:pPr lvl="1"/>
            <a:r>
              <a:rPr lang="en-US" sz="3200" dirty="0"/>
              <a:t>Final assessment in the afternoon of </a:t>
            </a:r>
            <a:r>
              <a:rPr lang="en-US" sz="3200" dirty="0">
                <a:solidFill>
                  <a:srgbClr val="FF0000"/>
                </a:solidFill>
              </a:rPr>
              <a:t>Friday, 6 May 2022</a:t>
            </a:r>
          </a:p>
          <a:p>
            <a:endParaRPr lang="en-US" sz="3600" dirty="0"/>
          </a:p>
          <a:p>
            <a:r>
              <a:rPr lang="en-US" sz="3600" dirty="0"/>
              <a:t>4 take-home individual assignments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3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Reference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592" y="1371733"/>
            <a:ext cx="3520516" cy="460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30FA-DAFB-4B69-9E9C-EF58FF84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Supplementary texts (revision)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33A4-D16E-4F2D-8657-1ED792BE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CS5250 - 2020/2021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C7690-6870-4C1D-BFED-CD5E17D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F423-BBD5-4F7A-A0D5-A944E22701B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81AC4-CFA0-4BD0-8926-2764170F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72" y="1690688"/>
            <a:ext cx="2872314" cy="429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9CABE-8373-47E2-BD31-F7299459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70" y="1690688"/>
            <a:ext cx="3043251" cy="4351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944DB6-3DAE-4F42-A2EA-48BFC4943B58}"/>
              </a:ext>
            </a:extLst>
          </p:cNvPr>
          <p:cNvSpPr txBox="1"/>
          <p:nvPr/>
        </p:nvSpPr>
        <p:spPr>
          <a:xfrm>
            <a:off x="4257130" y="6097294"/>
            <a:ext cx="31005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" dirty="0">
                <a:hlinkClick r:id="rId4"/>
              </a:rPr>
              <a:t>https://www.amazon.sg/Operating-System-Concepts-Abraham-Silberschatz/dp/1118093755</a:t>
            </a:r>
            <a:r>
              <a:rPr lang="en-SG" sz="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4E444-FF5B-48A2-87DB-F2AB26BD189C}"/>
              </a:ext>
            </a:extLst>
          </p:cNvPr>
          <p:cNvSpPr txBox="1"/>
          <p:nvPr/>
        </p:nvSpPr>
        <p:spPr>
          <a:xfrm>
            <a:off x="965611" y="6097294"/>
            <a:ext cx="30508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" dirty="0">
                <a:hlinkClick r:id="rId5"/>
              </a:rPr>
              <a:t>https://www.amazon.sg/Modern-Operating-Systems-Andrew-Tanenbaum/dp/9332575770</a:t>
            </a:r>
            <a:r>
              <a:rPr lang="en-SG" sz="6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AF9B9-04B9-4448-95A2-C0FA33BD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976" y="1690688"/>
            <a:ext cx="3043251" cy="3945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D7E975-F2F6-4535-8ECD-3BD7493B706C}"/>
              </a:ext>
            </a:extLst>
          </p:cNvPr>
          <p:cNvSpPr txBox="1"/>
          <p:nvPr/>
        </p:nvSpPr>
        <p:spPr>
          <a:xfrm>
            <a:off x="7873938" y="5719475"/>
            <a:ext cx="29722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" dirty="0">
                <a:hlinkClick r:id="rId7"/>
              </a:rPr>
              <a:t>https://www.amazon.sg/Operating-Systems-Internals-Design-Principles/dp/1292214295</a:t>
            </a:r>
            <a:r>
              <a:rPr lang="en-SG" sz="6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4D0C4-1ED4-4694-9431-B1A313EAD155}"/>
              </a:ext>
            </a:extLst>
          </p:cNvPr>
          <p:cNvSpPr txBox="1"/>
          <p:nvPr/>
        </p:nvSpPr>
        <p:spPr>
          <a:xfrm>
            <a:off x="8268571" y="6143460"/>
            <a:ext cx="2806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hlinkClick r:id="rId8"/>
              </a:rPr>
              <a:t>https://pages.cs.wisc.edu/~remzi/OSTEP/</a:t>
            </a:r>
            <a:r>
              <a:rPr lang="en-SG" sz="12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21B0D-117C-4005-9B88-59E50228F563}"/>
              </a:ext>
            </a:extLst>
          </p:cNvPr>
          <p:cNvSpPr txBox="1"/>
          <p:nvPr/>
        </p:nvSpPr>
        <p:spPr>
          <a:xfrm>
            <a:off x="7873938" y="61280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11904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2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19153</TotalTime>
  <Words>1057</Words>
  <Application>Microsoft Office PowerPoint</Application>
  <PresentationFormat>Widescreen</PresentationFormat>
  <Paragraphs>279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CS5250: Advanced Operating Systems</vt:lpstr>
      <vt:lpstr>Objectives of CS5250</vt:lpstr>
      <vt:lpstr>Syllabus</vt:lpstr>
      <vt:lpstr>But how exactly will we do it?</vt:lpstr>
      <vt:lpstr>Prerequisites</vt:lpstr>
      <vt:lpstr>Assessments</vt:lpstr>
      <vt:lpstr>Reference Text</vt:lpstr>
      <vt:lpstr>Supplementary texts (revision)</vt:lpstr>
      <vt:lpstr>Introduction</vt:lpstr>
      <vt:lpstr>What is an Operating Systems?</vt:lpstr>
      <vt:lpstr>Functions of an operating systems</vt:lpstr>
      <vt:lpstr>Key system resources</vt:lpstr>
      <vt:lpstr>Other key services</vt:lpstr>
      <vt:lpstr>Hardware abstraction</vt:lpstr>
      <vt:lpstr>Protection</vt:lpstr>
      <vt:lpstr>Sharing</vt:lpstr>
      <vt:lpstr>Caching</vt:lpstr>
      <vt:lpstr>Interrupt handling</vt:lpstr>
      <vt:lpstr>Interrupt handling – examples</vt:lpstr>
      <vt:lpstr>Key Operating Systems</vt:lpstr>
      <vt:lpstr>Unix</vt:lpstr>
      <vt:lpstr>Linux</vt:lpstr>
      <vt:lpstr>Microsoft Windows </vt:lpstr>
      <vt:lpstr>Microsoft Windows</vt:lpstr>
      <vt:lpstr>MacOS</vt:lpstr>
      <vt:lpstr>MacOS</vt:lpstr>
      <vt:lpstr>Android OS</vt:lpstr>
      <vt:lpstr>The Show Stopper</vt:lpstr>
      <vt:lpstr>Characteristics of OSes</vt:lpstr>
      <vt:lpstr>Types of OS</vt:lpstr>
      <vt:lpstr>Structures of OS</vt:lpstr>
      <vt:lpstr>A Generic OS</vt:lpstr>
      <vt:lpstr>Monolithic Design</vt:lpstr>
      <vt:lpstr>Monolithic Design</vt:lpstr>
      <vt:lpstr>Microkernel</vt:lpstr>
      <vt:lpstr>Microkernel Design</vt:lpstr>
      <vt:lpstr>Microkernel – using IPC</vt:lpstr>
      <vt:lpstr>Microkernel pros and cons</vt:lpstr>
      <vt:lpstr>Exokernels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CS5250: Advanced Operating Systems</dc:title>
  <dc:creator>wongwf</dc:creator>
  <cp:lastModifiedBy>Weng-Fai Wong</cp:lastModifiedBy>
  <cp:revision>50</cp:revision>
  <dcterms:created xsi:type="dcterms:W3CDTF">2016-12-05T03:27:05Z</dcterms:created>
  <dcterms:modified xsi:type="dcterms:W3CDTF">2022-01-03T03:59:25Z</dcterms:modified>
</cp:coreProperties>
</file>